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jkxB9ReZ7m/muNycGh6iHLVqAf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02acf798b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3202acf798b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02acf798b_7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202acf798b_7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02acf798b_4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3202acf798b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02acf798b_7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202acf798b_7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02acf798b_7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202acf798b_7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02acf798b_7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202acf798b_7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02acf798b_4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202acf798b_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02acf798b_4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202acf798b_4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02acf798b_4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202acf798b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02acf798b_4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202acf798b_4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02acf798b_7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202acf798b_7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02acf798b_7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202acf798b_7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02acf798b_7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202acf798b_7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02acf798b_7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202acf798b_7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02acf798b_7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202acf798b_7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02acf798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3202acf798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02acf798b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202acf798b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8.png"/><Relationship Id="rId8"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1732438"/>
            <a:ext cx="8520600" cy="1025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pt-BR"/>
              <a:t>Relatório Final de Estágio</a:t>
            </a:r>
            <a:endParaRPr b="1"/>
          </a:p>
        </p:txBody>
      </p:sp>
      <p:sp>
        <p:nvSpPr>
          <p:cNvPr id="55" name="Google Shape;55;p1"/>
          <p:cNvSpPr txBox="1"/>
          <p:nvPr>
            <p:ph idx="1" type="subTitle"/>
          </p:nvPr>
        </p:nvSpPr>
        <p:spPr>
          <a:xfrm>
            <a:off x="311700" y="2618463"/>
            <a:ext cx="8520600" cy="79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SzPct val="117646"/>
              <a:buNone/>
            </a:pPr>
            <a:r>
              <a:rPr lang="pt-BR"/>
              <a:t>Estágio Supervisionado 2024 - Téc. Redes de Computadores</a:t>
            </a:r>
            <a:endParaRPr/>
          </a:p>
        </p:txBody>
      </p:sp>
      <p:pic>
        <p:nvPicPr>
          <p:cNvPr id="56" name="Google Shape;56;p1"/>
          <p:cNvPicPr preferRelativeResize="0"/>
          <p:nvPr/>
        </p:nvPicPr>
        <p:blipFill rotWithShape="1">
          <a:blip r:embed="rId3">
            <a:alphaModFix/>
          </a:blip>
          <a:srcRect b="41870" l="3267" r="4649" t="41870"/>
          <a:stretch/>
        </p:blipFill>
        <p:spPr>
          <a:xfrm>
            <a:off x="-41637" y="4253450"/>
            <a:ext cx="9227275" cy="916450"/>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151324" y="213703"/>
            <a:ext cx="3988605" cy="792600"/>
          </a:xfrm>
          <a:prstGeom prst="rect">
            <a:avLst/>
          </a:prstGeom>
          <a:noFill/>
          <a:ln>
            <a:noFill/>
          </a:ln>
        </p:spPr>
      </p:pic>
      <p:pic>
        <p:nvPicPr>
          <p:cNvPr id="58" name="Google Shape;58;p1"/>
          <p:cNvPicPr preferRelativeResize="0"/>
          <p:nvPr/>
        </p:nvPicPr>
        <p:blipFill rotWithShape="1">
          <a:blip r:embed="rId5">
            <a:alphaModFix/>
          </a:blip>
          <a:srcRect b="30981" l="4294" r="3741" t="30669"/>
          <a:stretch/>
        </p:blipFill>
        <p:spPr>
          <a:xfrm>
            <a:off x="4222500" y="213700"/>
            <a:ext cx="3379200" cy="792601"/>
          </a:xfrm>
          <a:prstGeom prst="rect">
            <a:avLst/>
          </a:prstGeom>
          <a:noFill/>
          <a:ln>
            <a:noFill/>
          </a:ln>
        </p:spPr>
      </p:pic>
      <p:pic>
        <p:nvPicPr>
          <p:cNvPr id="59" name="Google Shape;59;p1"/>
          <p:cNvPicPr preferRelativeResize="0"/>
          <p:nvPr/>
        </p:nvPicPr>
        <p:blipFill rotWithShape="1">
          <a:blip r:embed="rId3">
            <a:alphaModFix/>
          </a:blip>
          <a:srcRect b="41870" l="3267" r="4649" t="41870"/>
          <a:stretch/>
        </p:blipFill>
        <p:spPr>
          <a:xfrm rot="10800000">
            <a:off x="3684077" y="0"/>
            <a:ext cx="5536123" cy="549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3202acf798b_1_18"/>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46" name="Google Shape;146;g3202acf798b_1_18"/>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47" name="Google Shape;147;g3202acf798b_1_18"/>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48" name="Google Shape;148;g3202acf798b_1_18"/>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49" name="Google Shape;149;g3202acf798b_1_18"/>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a:t>
            </a:r>
            <a:r>
              <a:rPr b="1" lang="pt-BR" sz="2160"/>
              <a:t>SysEleições</a:t>
            </a:r>
            <a:endParaRPr b="1" sz="1890">
              <a:solidFill>
                <a:srgbClr val="FF0000"/>
              </a:solidFill>
            </a:endParaRPr>
          </a:p>
        </p:txBody>
      </p:sp>
      <p:pic>
        <p:nvPicPr>
          <p:cNvPr id="150" name="Google Shape;150;g3202acf798b_1_18"/>
          <p:cNvPicPr preferRelativeResize="0"/>
          <p:nvPr/>
        </p:nvPicPr>
        <p:blipFill>
          <a:blip r:embed="rId6">
            <a:alphaModFix/>
          </a:blip>
          <a:stretch>
            <a:fillRect/>
          </a:stretch>
        </p:blipFill>
        <p:spPr>
          <a:xfrm>
            <a:off x="1161425" y="1373503"/>
            <a:ext cx="6821151" cy="3403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3202acf798b_7_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56" name="Google Shape;156;g3202acf798b_7_4"/>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57" name="Google Shape;157;g3202acf798b_7_4"/>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58" name="Google Shape;158;g3202acf798b_7_4"/>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59" name="Google Shape;159;g3202acf798b_7_4"/>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a:t>
            </a:r>
            <a:r>
              <a:rPr b="1" lang="pt-BR" sz="2160"/>
              <a:t>SysEleições</a:t>
            </a:r>
            <a:endParaRPr b="1" sz="1890">
              <a:solidFill>
                <a:srgbClr val="FF0000"/>
              </a:solidFill>
            </a:endParaRPr>
          </a:p>
        </p:txBody>
      </p:sp>
      <p:pic>
        <p:nvPicPr>
          <p:cNvPr id="160" name="Google Shape;160;g3202acf798b_7_4"/>
          <p:cNvPicPr preferRelativeResize="0"/>
          <p:nvPr/>
        </p:nvPicPr>
        <p:blipFill>
          <a:blip r:embed="rId6">
            <a:alphaModFix/>
          </a:blip>
          <a:stretch>
            <a:fillRect/>
          </a:stretch>
        </p:blipFill>
        <p:spPr>
          <a:xfrm>
            <a:off x="1813400" y="1263425"/>
            <a:ext cx="1671275" cy="3618150"/>
          </a:xfrm>
          <a:prstGeom prst="rect">
            <a:avLst/>
          </a:prstGeom>
          <a:noFill/>
          <a:ln>
            <a:noFill/>
          </a:ln>
        </p:spPr>
      </p:pic>
      <p:pic>
        <p:nvPicPr>
          <p:cNvPr id="161" name="Google Shape;161;g3202acf798b_7_4"/>
          <p:cNvPicPr preferRelativeResize="0"/>
          <p:nvPr/>
        </p:nvPicPr>
        <p:blipFill>
          <a:blip r:embed="rId7">
            <a:alphaModFix/>
          </a:blip>
          <a:stretch>
            <a:fillRect/>
          </a:stretch>
        </p:blipFill>
        <p:spPr>
          <a:xfrm>
            <a:off x="3736375" y="1263418"/>
            <a:ext cx="1671275" cy="3618156"/>
          </a:xfrm>
          <a:prstGeom prst="rect">
            <a:avLst/>
          </a:prstGeom>
          <a:noFill/>
          <a:ln>
            <a:noFill/>
          </a:ln>
        </p:spPr>
      </p:pic>
      <p:pic>
        <p:nvPicPr>
          <p:cNvPr id="162" name="Google Shape;162;g3202acf798b_7_4"/>
          <p:cNvPicPr preferRelativeResize="0"/>
          <p:nvPr/>
        </p:nvPicPr>
        <p:blipFill>
          <a:blip r:embed="rId8">
            <a:alphaModFix/>
          </a:blip>
          <a:stretch>
            <a:fillRect/>
          </a:stretch>
        </p:blipFill>
        <p:spPr>
          <a:xfrm>
            <a:off x="5659349" y="1263416"/>
            <a:ext cx="1671275" cy="36181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g3202acf798b_4_10"/>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68" name="Google Shape;168;g3202acf798b_4_10"/>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69" name="Google Shape;169;g3202acf798b_4_10"/>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70" name="Google Shape;170;g3202acf798b_4_10"/>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71" name="Google Shape;171;g3202acf798b_4_10"/>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Wangles Praciano</a:t>
            </a:r>
            <a:endParaRPr b="1" sz="1890">
              <a:solidFill>
                <a:srgbClr val="FF0000"/>
              </a:solidFill>
            </a:endParaRPr>
          </a:p>
        </p:txBody>
      </p:sp>
      <p:sp>
        <p:nvSpPr>
          <p:cNvPr id="172" name="Google Shape;172;g3202acf798b_4_10"/>
          <p:cNvSpPr txBox="1"/>
          <p:nvPr/>
        </p:nvSpPr>
        <p:spPr>
          <a:xfrm>
            <a:off x="508850" y="1535975"/>
            <a:ext cx="8374200" cy="259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pt-BR" sz="1600">
                <a:solidFill>
                  <a:schemeClr val="dk1"/>
                </a:solidFill>
              </a:rPr>
              <a:t>Compra de casas e pousadas</a:t>
            </a:r>
            <a:endParaRPr b="1" sz="1600">
              <a:solidFill>
                <a:schemeClr val="dk1"/>
              </a:solidFill>
            </a:endParaRPr>
          </a:p>
          <a:p>
            <a:pPr indent="0" lvl="0" marL="0" rtl="0" algn="just">
              <a:spcBef>
                <a:spcPts val="1200"/>
              </a:spcBef>
              <a:spcAft>
                <a:spcPts val="0"/>
              </a:spcAft>
              <a:buNone/>
            </a:pPr>
            <a:r>
              <a:rPr lang="pt-BR" sz="1600">
                <a:solidFill>
                  <a:schemeClr val="dk1"/>
                </a:solidFill>
              </a:rPr>
              <a:t>O projeto é um site desenvolvido para facilitar a compra e venda de pousadas e casas no Icaraí de Amontada. A plataforma oferece uma experiência intuitiva, permitindo que os usuários encontrem os melhores imóveis da região com detalhes completos, incluindo localização no mapa para facilitar a identificação das propriedades. </a:t>
            </a:r>
            <a:endParaRPr sz="1600">
              <a:solidFill>
                <a:schemeClr val="dk1"/>
              </a:solidFill>
            </a:endParaRPr>
          </a:p>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rPr lang="pt-BR" sz="1600">
                <a:solidFill>
                  <a:schemeClr val="dk1"/>
                </a:solidFill>
              </a:rPr>
              <a:t>Além disso, o site possibilita que os clientes anunciem seus imóveis de forma prática e eficiente. Os interessados podem entrar em contato de modo privado com os corretores, tornando o processo de negociação mais direto e ágil.</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g3202acf798b_7_1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78" name="Google Shape;178;g3202acf798b_7_12"/>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79" name="Google Shape;179;g3202acf798b_7_12"/>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80" name="Google Shape;180;g3202acf798b_7_12"/>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81" name="Google Shape;181;g3202acf798b_7_12"/>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Wangles Praciano </a:t>
            </a:r>
            <a:endParaRPr b="1" sz="1890">
              <a:solidFill>
                <a:srgbClr val="FF0000"/>
              </a:solidFill>
            </a:endParaRPr>
          </a:p>
        </p:txBody>
      </p:sp>
      <p:pic>
        <p:nvPicPr>
          <p:cNvPr id="182" name="Google Shape;182;g3202acf798b_7_12"/>
          <p:cNvPicPr preferRelativeResize="0"/>
          <p:nvPr/>
        </p:nvPicPr>
        <p:blipFill>
          <a:blip r:embed="rId6">
            <a:alphaModFix/>
          </a:blip>
          <a:stretch>
            <a:fillRect/>
          </a:stretch>
        </p:blipFill>
        <p:spPr>
          <a:xfrm>
            <a:off x="1255775" y="1263425"/>
            <a:ext cx="6385951" cy="299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3202acf798b_7_2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88" name="Google Shape;188;g3202acf798b_7_24"/>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89" name="Google Shape;189;g3202acf798b_7_24"/>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90" name="Google Shape;190;g3202acf798b_7_24"/>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91" name="Google Shape;191;g3202acf798b_7_24"/>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Wangles Praciano</a:t>
            </a:r>
            <a:endParaRPr b="1" sz="1890">
              <a:solidFill>
                <a:srgbClr val="FF0000"/>
              </a:solidFill>
            </a:endParaRPr>
          </a:p>
        </p:txBody>
      </p:sp>
      <p:pic>
        <p:nvPicPr>
          <p:cNvPr id="192" name="Google Shape;192;g3202acf798b_7_24"/>
          <p:cNvPicPr preferRelativeResize="0"/>
          <p:nvPr/>
        </p:nvPicPr>
        <p:blipFill>
          <a:blip r:embed="rId6">
            <a:alphaModFix/>
          </a:blip>
          <a:stretch>
            <a:fillRect/>
          </a:stretch>
        </p:blipFill>
        <p:spPr>
          <a:xfrm>
            <a:off x="1596700" y="1339625"/>
            <a:ext cx="5950598" cy="283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3202acf798b_7_3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98" name="Google Shape;198;g3202acf798b_7_32"/>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99" name="Google Shape;199;g3202acf798b_7_32"/>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00" name="Google Shape;200;g3202acf798b_7_32"/>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01" name="Google Shape;201;g3202acf798b_7_32"/>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Wangles Praciano</a:t>
            </a:r>
            <a:endParaRPr b="1" sz="1890">
              <a:solidFill>
                <a:srgbClr val="FF0000"/>
              </a:solidFill>
            </a:endParaRPr>
          </a:p>
        </p:txBody>
      </p:sp>
      <p:pic>
        <p:nvPicPr>
          <p:cNvPr id="202" name="Google Shape;202;g3202acf798b_7_32"/>
          <p:cNvPicPr preferRelativeResize="0"/>
          <p:nvPr/>
        </p:nvPicPr>
        <p:blipFill>
          <a:blip r:embed="rId6">
            <a:alphaModFix/>
          </a:blip>
          <a:stretch>
            <a:fillRect/>
          </a:stretch>
        </p:blipFill>
        <p:spPr>
          <a:xfrm>
            <a:off x="1581900" y="1373500"/>
            <a:ext cx="5980225" cy="29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3202acf798b_4_2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08" name="Google Shape;208;g3202acf798b_4_22"/>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09" name="Google Shape;209;g3202acf798b_4_22"/>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10" name="Google Shape;210;g3202acf798b_4_22"/>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11" name="Google Shape;211;g3202acf798b_4_22"/>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Hostel Maia</a:t>
            </a:r>
            <a:endParaRPr b="1" sz="1890">
              <a:solidFill>
                <a:srgbClr val="FF0000"/>
              </a:solidFill>
            </a:endParaRPr>
          </a:p>
        </p:txBody>
      </p:sp>
      <p:sp>
        <p:nvSpPr>
          <p:cNvPr id="212" name="Google Shape;212;g3202acf798b_4_22"/>
          <p:cNvSpPr txBox="1"/>
          <p:nvPr/>
        </p:nvSpPr>
        <p:spPr>
          <a:xfrm>
            <a:off x="384913" y="1263425"/>
            <a:ext cx="8374200" cy="344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pt-BR" sz="1600">
                <a:solidFill>
                  <a:schemeClr val="dk1"/>
                </a:solidFill>
              </a:rPr>
              <a:t>Reserva de quartos e passeios</a:t>
            </a:r>
            <a:endParaRPr sz="1600">
              <a:solidFill>
                <a:schemeClr val="dk1"/>
              </a:solidFill>
            </a:endParaRPr>
          </a:p>
          <a:p>
            <a:pPr indent="0" lvl="0" marL="0" rtl="0" algn="just">
              <a:lnSpc>
                <a:spcPct val="115000"/>
              </a:lnSpc>
              <a:spcBef>
                <a:spcPts val="1200"/>
              </a:spcBef>
              <a:spcAft>
                <a:spcPts val="0"/>
              </a:spcAft>
              <a:buNone/>
            </a:pPr>
            <a:r>
              <a:rPr lang="pt-BR" sz="1600">
                <a:solidFill>
                  <a:schemeClr val="dk1"/>
                </a:solidFill>
              </a:rPr>
              <a:t>O projeto é um site intuitivo para um hostel, pensado para facilitar tanto a reserva de quartos quanto a reserva de passeios na região onde a casa está localizada. Os hóspedes podem visualizar os quartos disponíveis, com fotos, detalhes e preços, além de acessar um mapa interativo que destaca a localização do hostel e os principais pontos de interesse da área. </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pt-BR" sz="1600">
                <a:solidFill>
                  <a:schemeClr val="dk1"/>
                </a:solidFill>
              </a:rPr>
              <a:t>Com um design alinhado às cores da marca, o site oferece uma navegação fácil e agradável, proporcionando uma experiência prática e completa para quem busca estadia e lazer em um só lugar.</a:t>
            </a:r>
            <a:endParaRPr sz="1600">
              <a:solidFill>
                <a:schemeClr val="dk1"/>
              </a:solidFill>
            </a:endParaRPr>
          </a:p>
          <a:p>
            <a:pPr indent="0" lvl="0" marL="0" rtl="0" algn="just">
              <a:spcBef>
                <a:spcPts val="1200"/>
              </a:spcBef>
              <a:spcAft>
                <a:spcPts val="0"/>
              </a:spcAft>
              <a:buNone/>
            </a:pPr>
            <a:r>
              <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3202acf798b_4_3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18" name="Google Shape;218;g3202acf798b_4_32"/>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19" name="Google Shape;219;g3202acf798b_4_32"/>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20" name="Google Shape;220;g3202acf798b_4_32"/>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21" name="Google Shape;221;g3202acf798b_4_32"/>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Hostel Maia</a:t>
            </a:r>
            <a:endParaRPr b="1" sz="1890">
              <a:solidFill>
                <a:srgbClr val="FF0000"/>
              </a:solidFill>
            </a:endParaRPr>
          </a:p>
        </p:txBody>
      </p:sp>
      <p:pic>
        <p:nvPicPr>
          <p:cNvPr id="222" name="Google Shape;222;g3202acf798b_4_32"/>
          <p:cNvPicPr preferRelativeResize="0"/>
          <p:nvPr/>
        </p:nvPicPr>
        <p:blipFill>
          <a:blip r:embed="rId6">
            <a:alphaModFix/>
          </a:blip>
          <a:stretch>
            <a:fillRect/>
          </a:stretch>
        </p:blipFill>
        <p:spPr>
          <a:xfrm>
            <a:off x="1335000" y="1317088"/>
            <a:ext cx="6474026" cy="288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3202acf798b_4_41"/>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28" name="Google Shape;228;g3202acf798b_4_41"/>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29" name="Google Shape;229;g3202acf798b_4_41"/>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30" name="Google Shape;230;g3202acf798b_4_41"/>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31" name="Google Shape;231;g3202acf798b_4_41"/>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Hostel Maia</a:t>
            </a:r>
            <a:endParaRPr b="1" sz="1890">
              <a:solidFill>
                <a:srgbClr val="FF0000"/>
              </a:solidFill>
            </a:endParaRPr>
          </a:p>
        </p:txBody>
      </p:sp>
      <p:pic>
        <p:nvPicPr>
          <p:cNvPr id="232" name="Google Shape;232;g3202acf798b_4_41"/>
          <p:cNvPicPr preferRelativeResize="0"/>
          <p:nvPr/>
        </p:nvPicPr>
        <p:blipFill>
          <a:blip r:embed="rId6">
            <a:alphaModFix/>
          </a:blip>
          <a:stretch>
            <a:fillRect/>
          </a:stretch>
        </p:blipFill>
        <p:spPr>
          <a:xfrm>
            <a:off x="1330738" y="1263425"/>
            <a:ext cx="6482533" cy="283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3202acf798b_4_5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38" name="Google Shape;238;g3202acf798b_4_52"/>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39" name="Google Shape;239;g3202acf798b_4_52"/>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40" name="Google Shape;240;g3202acf798b_4_52"/>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41" name="Google Shape;241;g3202acf798b_4_52"/>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Hostel Maia</a:t>
            </a:r>
            <a:endParaRPr b="1" sz="1890">
              <a:solidFill>
                <a:srgbClr val="FF0000"/>
              </a:solidFill>
            </a:endParaRPr>
          </a:p>
        </p:txBody>
      </p:sp>
      <p:pic>
        <p:nvPicPr>
          <p:cNvPr id="242" name="Google Shape;242;g3202acf798b_4_52"/>
          <p:cNvPicPr preferRelativeResize="0"/>
          <p:nvPr/>
        </p:nvPicPr>
        <p:blipFill>
          <a:blip r:embed="rId6">
            <a:alphaModFix/>
          </a:blip>
          <a:stretch>
            <a:fillRect/>
          </a:stretch>
        </p:blipFill>
        <p:spPr>
          <a:xfrm>
            <a:off x="1138975" y="1263425"/>
            <a:ext cx="6866049" cy="308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65" name="Google Shape;65;p2"/>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66" name="Google Shape;66;p2"/>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67" name="Google Shape;67;p2"/>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68" name="Google Shape;68;p2"/>
          <p:cNvSpPr txBox="1"/>
          <p:nvPr/>
        </p:nvSpPr>
        <p:spPr>
          <a:xfrm>
            <a:off x="468312" y="2518887"/>
            <a:ext cx="8207400" cy="2449500"/>
          </a:xfrm>
          <a:prstGeom prst="rect">
            <a:avLst/>
          </a:prstGeom>
          <a:noFill/>
          <a:ln>
            <a:noFill/>
          </a:ln>
        </p:spPr>
        <p:txBody>
          <a:bodyPr anchorCtr="0" anchor="ctr" bIns="46800" lIns="90000" spcFirstLastPara="1" rIns="90000" wrap="square" tIns="46800">
            <a:spAutoFit/>
          </a:bodyPr>
          <a:lstStyle/>
          <a:p>
            <a:pPr indent="0" lvl="0" marL="0" marR="0" rtl="0" algn="ctr">
              <a:lnSpc>
                <a:spcPct val="100000"/>
              </a:lnSpc>
              <a:spcBef>
                <a:spcPts val="0"/>
              </a:spcBef>
              <a:spcAft>
                <a:spcPts val="0"/>
              </a:spcAft>
              <a:buClr>
                <a:srgbClr val="008000"/>
              </a:buClr>
              <a:buSzPts val="3600"/>
              <a:buFont typeface="Arial"/>
              <a:buNone/>
            </a:pPr>
            <a:r>
              <a:rPr b="1" i="0" lang="pt-BR" sz="2400" u="none" cap="none" strike="noStrike">
                <a:solidFill>
                  <a:schemeClr val="dk1"/>
                </a:solidFill>
                <a:latin typeface="Arial"/>
                <a:ea typeface="Arial"/>
                <a:cs typeface="Arial"/>
                <a:sym typeface="Arial"/>
              </a:rPr>
              <a:t>ESCOLA ESTADUAL DE EDUCAÇÃO PROFISSIONAL LUIZ GONZAGA FONSECA MOTA  </a:t>
            </a:r>
            <a:endParaRPr b="0" i="0" sz="200" u="none" cap="none" strike="noStrike">
              <a:solidFill>
                <a:schemeClr val="dk1"/>
              </a:solidFill>
              <a:latin typeface="Arial"/>
              <a:ea typeface="Arial"/>
              <a:cs typeface="Arial"/>
              <a:sym typeface="Arial"/>
            </a:endParaRPr>
          </a:p>
          <a:p>
            <a:pPr indent="0" lvl="0" marL="0" marR="0" rtl="0" algn="ctr">
              <a:lnSpc>
                <a:spcPct val="100000"/>
              </a:lnSpc>
              <a:spcBef>
                <a:spcPts val="2700"/>
              </a:spcBef>
              <a:spcAft>
                <a:spcPts val="0"/>
              </a:spcAft>
              <a:buClr>
                <a:srgbClr val="008000"/>
              </a:buClr>
              <a:buSzPts val="3200"/>
              <a:buFont typeface="Arial"/>
              <a:buNone/>
            </a:pPr>
            <a:r>
              <a:rPr b="1" i="0" lang="pt-BR" sz="2000" u="none" cap="none" strike="noStrike">
                <a:solidFill>
                  <a:schemeClr val="dk1"/>
                </a:solidFill>
                <a:latin typeface="Arial"/>
                <a:ea typeface="Arial"/>
                <a:cs typeface="Arial"/>
                <a:sym typeface="Arial"/>
              </a:rPr>
              <a:t>Coordenadoria da Educação Profissional Célula de Estágio/CEEST – 2024</a:t>
            </a:r>
            <a:endParaRPr b="1" i="0" sz="2000" u="none" cap="none" strike="noStrike">
              <a:solidFill>
                <a:schemeClr val="dk1"/>
              </a:solidFill>
              <a:latin typeface="Arial"/>
              <a:ea typeface="Arial"/>
              <a:cs typeface="Arial"/>
              <a:sym typeface="Arial"/>
            </a:endParaRPr>
          </a:p>
          <a:p>
            <a:pPr indent="0" lvl="0" marL="0" marR="0" rtl="0" algn="ctr">
              <a:lnSpc>
                <a:spcPct val="100000"/>
              </a:lnSpc>
              <a:spcBef>
                <a:spcPts val="2700"/>
              </a:spcBef>
              <a:spcAft>
                <a:spcPts val="0"/>
              </a:spcAft>
              <a:buClr>
                <a:srgbClr val="008000"/>
              </a:buClr>
              <a:buSzPts val="3200"/>
              <a:buFont typeface="Arial"/>
              <a:buNone/>
            </a:pPr>
            <a:r>
              <a:t/>
            </a:r>
            <a:endParaRPr b="1" i="0" sz="2000" u="none" cap="none" strike="noStrike">
              <a:solidFill>
                <a:schemeClr val="dk1"/>
              </a:solidFill>
              <a:latin typeface="Arial"/>
              <a:ea typeface="Arial"/>
              <a:cs typeface="Arial"/>
              <a:sym typeface="Arial"/>
            </a:endParaRPr>
          </a:p>
        </p:txBody>
      </p:sp>
      <p:pic>
        <p:nvPicPr>
          <p:cNvPr id="69" name="Google Shape;69;p2"/>
          <p:cNvPicPr preferRelativeResize="0"/>
          <p:nvPr/>
        </p:nvPicPr>
        <p:blipFill rotWithShape="1">
          <a:blip r:embed="rId6">
            <a:alphaModFix/>
          </a:blip>
          <a:srcRect b="0" l="0" r="0" t="0"/>
          <a:stretch/>
        </p:blipFill>
        <p:spPr>
          <a:xfrm>
            <a:off x="3635164" y="765175"/>
            <a:ext cx="1657560" cy="165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3202acf798b_7_48"/>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48" name="Google Shape;248;g3202acf798b_7_48"/>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49" name="Google Shape;249;g3202acf798b_7_48"/>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50" name="Google Shape;250;g3202acf798b_7_48"/>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51" name="Google Shape;251;g3202acf798b_7_48"/>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BitDogLab</a:t>
            </a:r>
            <a:endParaRPr b="1" sz="1890">
              <a:solidFill>
                <a:srgbClr val="FF0000"/>
              </a:solidFill>
            </a:endParaRPr>
          </a:p>
        </p:txBody>
      </p:sp>
      <p:sp>
        <p:nvSpPr>
          <p:cNvPr id="252" name="Google Shape;252;g3202acf798b_7_48"/>
          <p:cNvSpPr txBox="1"/>
          <p:nvPr/>
        </p:nvSpPr>
        <p:spPr>
          <a:xfrm>
            <a:off x="508850" y="1535975"/>
            <a:ext cx="8374200" cy="256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pt-BR" sz="1600">
                <a:solidFill>
                  <a:schemeClr val="dk1"/>
                </a:solidFill>
              </a:rPr>
              <a:t>Aplicativo para Raspberry Pi Pico</a:t>
            </a:r>
            <a:br>
              <a:rPr b="1" lang="pt-BR" sz="1600">
                <a:solidFill>
                  <a:schemeClr val="dk1"/>
                </a:solidFill>
              </a:rPr>
            </a:br>
            <a:r>
              <a:rPr lang="pt-BR" sz="1600">
                <a:solidFill>
                  <a:schemeClr val="dk1"/>
                </a:solidFill>
              </a:rPr>
              <a:t>O BitDogLab é um aplicativo perfeito para aprender sobre tecnologia e criar projetos incríveis! Ele ajuda a criar, abrir, modificar e apagar arquivos diretamente na placa </a:t>
            </a:r>
            <a:r>
              <a:rPr lang="pt-BR" sz="1600">
                <a:solidFill>
                  <a:schemeClr val="dk1"/>
                </a:solidFill>
              </a:rPr>
              <a:t>R</a:t>
            </a:r>
            <a:r>
              <a:rPr lang="pt-BR" sz="1600">
                <a:solidFill>
                  <a:schemeClr val="dk1"/>
                </a:solidFill>
              </a:rPr>
              <a:t>aspberry Pi Pico, facilitando a construção de robôs com essa placa.</a:t>
            </a:r>
            <a:endParaRPr sz="1600">
              <a:solidFill>
                <a:schemeClr val="dk1"/>
              </a:solidFill>
            </a:endParaRPr>
          </a:p>
          <a:p>
            <a:pPr indent="0" lvl="0" marL="0" rtl="0" algn="just">
              <a:lnSpc>
                <a:spcPct val="115000"/>
              </a:lnSpc>
              <a:spcBef>
                <a:spcPts val="1200"/>
              </a:spcBef>
              <a:spcAft>
                <a:spcPts val="1200"/>
              </a:spcAft>
              <a:buNone/>
            </a:pPr>
            <a:r>
              <a:rPr lang="pt-BR" sz="1600">
                <a:solidFill>
                  <a:schemeClr val="dk1"/>
                </a:solidFill>
              </a:rPr>
              <a:t>Com uma interface simples e interativa, o BitDogLab é pensado especialmente para crianças curiosas e criativas. Ele torna mais fácil e organizado o trabalho com projetos Raspberry, permitindo o controle com facilidade e explore o mundo da tecnologia de forma divertida e descomplicada.</a:t>
            </a:r>
            <a:endParaRPr b="1"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3202acf798b_7_56"/>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58" name="Google Shape;258;g3202acf798b_7_56"/>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259" name="Google Shape;259;g3202acf798b_7_56"/>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260" name="Google Shape;260;g3202acf798b_7_56"/>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261" name="Google Shape;261;g3202acf798b_7_56"/>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pt-BR" sz="2160"/>
              <a:t>Projeto BitDogLab</a:t>
            </a:r>
            <a:endParaRPr b="1" sz="1890">
              <a:solidFill>
                <a:srgbClr val="FF0000"/>
              </a:solidFill>
            </a:endParaRPr>
          </a:p>
          <a:p>
            <a:pPr indent="0" lvl="0" marL="0" rtl="0" algn="l">
              <a:lnSpc>
                <a:spcPct val="100000"/>
              </a:lnSpc>
              <a:spcBef>
                <a:spcPts val="0"/>
              </a:spcBef>
              <a:spcAft>
                <a:spcPts val="0"/>
              </a:spcAft>
              <a:buSzPts val="990"/>
              <a:buNone/>
            </a:pPr>
            <a:r>
              <a:t/>
            </a:r>
            <a:endParaRPr b="1" sz="2160"/>
          </a:p>
        </p:txBody>
      </p:sp>
      <p:pic>
        <p:nvPicPr>
          <p:cNvPr id="262" name="Google Shape;262;g3202acf798b_7_56"/>
          <p:cNvPicPr preferRelativeResize="0"/>
          <p:nvPr/>
        </p:nvPicPr>
        <p:blipFill>
          <a:blip r:embed="rId6">
            <a:alphaModFix/>
          </a:blip>
          <a:stretch>
            <a:fillRect/>
          </a:stretch>
        </p:blipFill>
        <p:spPr>
          <a:xfrm>
            <a:off x="1649975" y="1263437"/>
            <a:ext cx="1771150" cy="3707050"/>
          </a:xfrm>
          <a:prstGeom prst="rect">
            <a:avLst/>
          </a:prstGeom>
          <a:noFill/>
          <a:ln>
            <a:noFill/>
          </a:ln>
        </p:spPr>
      </p:pic>
      <p:pic>
        <p:nvPicPr>
          <p:cNvPr id="263" name="Google Shape;263;g3202acf798b_7_56"/>
          <p:cNvPicPr preferRelativeResize="0"/>
          <p:nvPr/>
        </p:nvPicPr>
        <p:blipFill>
          <a:blip r:embed="rId7">
            <a:alphaModFix/>
          </a:blip>
          <a:stretch>
            <a:fillRect/>
          </a:stretch>
        </p:blipFill>
        <p:spPr>
          <a:xfrm>
            <a:off x="3686437" y="1252571"/>
            <a:ext cx="1771150" cy="3728767"/>
          </a:xfrm>
          <a:prstGeom prst="rect">
            <a:avLst/>
          </a:prstGeom>
          <a:noFill/>
          <a:ln>
            <a:noFill/>
          </a:ln>
        </p:spPr>
      </p:pic>
      <p:pic>
        <p:nvPicPr>
          <p:cNvPr id="264" name="Google Shape;264;g3202acf798b_7_56"/>
          <p:cNvPicPr preferRelativeResize="0"/>
          <p:nvPr/>
        </p:nvPicPr>
        <p:blipFill>
          <a:blip r:embed="rId8">
            <a:alphaModFix/>
          </a:blip>
          <a:stretch>
            <a:fillRect/>
          </a:stretch>
        </p:blipFill>
        <p:spPr>
          <a:xfrm>
            <a:off x="5722875" y="1258028"/>
            <a:ext cx="1771150" cy="37178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9"/>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70" name="Google Shape;270;p9"/>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271" name="Google Shape;271;p9"/>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272" name="Google Shape;272;p9"/>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273" name="Google Shape;273;p9"/>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Quais as suas contribuições para a empresa</a:t>
            </a:r>
            <a:br>
              <a:rPr b="1" lang="pt-BR" sz="2160"/>
            </a:br>
            <a:br>
              <a:rPr b="1" lang="pt-BR" sz="2160"/>
            </a:br>
            <a:endParaRPr b="1" sz="1890"/>
          </a:p>
        </p:txBody>
      </p:sp>
      <p:sp>
        <p:nvSpPr>
          <p:cNvPr id="274" name="Google Shape;274;p9"/>
          <p:cNvSpPr txBox="1"/>
          <p:nvPr/>
        </p:nvSpPr>
        <p:spPr>
          <a:xfrm>
            <a:off x="311700" y="1278417"/>
            <a:ext cx="7862400" cy="341629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Durante o período de estágio, cada integrante contribuiu de maneira significativa para o desenvolvimento das atividades e o crescimento do local de trabalho:</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000000"/>
              </a:buClr>
              <a:buSzPts val="1600"/>
              <a:buFont typeface="Arial"/>
              <a:buChar char="•"/>
            </a:pPr>
            <a:r>
              <a:rPr b="1" i="0" lang="pt-BR" sz="1600" u="none" cap="none" strike="noStrike">
                <a:solidFill>
                  <a:srgbClr val="000000"/>
                </a:solidFill>
                <a:latin typeface="Arial"/>
                <a:ea typeface="Arial"/>
                <a:cs typeface="Arial"/>
                <a:sym typeface="Arial"/>
              </a:rPr>
              <a:t> Carla</a:t>
            </a:r>
            <a:r>
              <a:rPr b="0" i="0" lang="pt-BR" sz="1600" u="none" cap="none" strike="noStrike">
                <a:solidFill>
                  <a:srgbClr val="000000"/>
                </a:solidFill>
                <a:latin typeface="Arial"/>
                <a:ea typeface="Arial"/>
                <a:cs typeface="Arial"/>
                <a:sym typeface="Arial"/>
              </a:rPr>
              <a:t> destacou-se pela sua organização</a:t>
            </a:r>
            <a:r>
              <a:rPr b="1" i="0" lang="pt-BR" sz="1600" u="none" cap="none" strike="noStrike">
                <a:solidFill>
                  <a:srgbClr val="000000"/>
                </a:solidFill>
                <a:latin typeface="Arial"/>
                <a:ea typeface="Arial"/>
                <a:cs typeface="Arial"/>
                <a:sym typeface="Arial"/>
              </a:rPr>
              <a:t>,</a:t>
            </a:r>
            <a:r>
              <a:rPr b="0" i="0" lang="pt-BR" sz="1600" u="none" cap="none" strike="noStrike">
                <a:solidFill>
                  <a:srgbClr val="000000"/>
                </a:solidFill>
                <a:latin typeface="Arial"/>
                <a:ea typeface="Arial"/>
                <a:cs typeface="Arial"/>
                <a:sym typeface="Arial"/>
              </a:rPr>
              <a:t> responsabilidade e dedicação, garantindo que os trabalhos fossem concluídos dentro dos prazos estipulados.</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000000"/>
              </a:buClr>
              <a:buSzPts val="1600"/>
              <a:buFont typeface="Arial"/>
              <a:buChar char="•"/>
            </a:pPr>
            <a:r>
              <a:rPr b="1" i="0" lang="pt-BR" sz="1600" u="none" cap="none" strike="noStrike">
                <a:solidFill>
                  <a:srgbClr val="000000"/>
                </a:solidFill>
                <a:latin typeface="Arial"/>
                <a:ea typeface="Arial"/>
                <a:cs typeface="Arial"/>
                <a:sym typeface="Arial"/>
              </a:rPr>
              <a:t> Michel</a:t>
            </a:r>
            <a:r>
              <a:rPr b="0" i="0" lang="pt-BR" sz="1600" u="none" cap="none" strike="noStrike">
                <a:solidFill>
                  <a:srgbClr val="000000"/>
                </a:solidFill>
                <a:latin typeface="Arial"/>
                <a:ea typeface="Arial"/>
                <a:cs typeface="Arial"/>
                <a:sym typeface="Arial"/>
              </a:rPr>
              <a:t> contribuiu para o crescimento da empresa com sua agilidade, eficiência e comprometimento no desenvolvimento das tarefas.</a:t>
            </a:r>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101600" lvl="0" marL="0" marR="0" rtl="0" algn="just">
              <a:lnSpc>
                <a:spcPct val="100000"/>
              </a:lnSpc>
              <a:spcBef>
                <a:spcPts val="0"/>
              </a:spcBef>
              <a:spcAft>
                <a:spcPts val="0"/>
              </a:spcAft>
              <a:buClr>
                <a:srgbClr val="000000"/>
              </a:buClr>
              <a:buSzPts val="1600"/>
              <a:buFont typeface="Arial"/>
              <a:buChar char="•"/>
            </a:pPr>
            <a:r>
              <a:rPr b="1" i="0" lang="pt-BR" sz="1600" u="none" cap="none" strike="noStrike">
                <a:solidFill>
                  <a:srgbClr val="000000"/>
                </a:solidFill>
                <a:latin typeface="Arial"/>
                <a:ea typeface="Arial"/>
                <a:cs typeface="Arial"/>
                <a:sym typeface="Arial"/>
              </a:rPr>
              <a:t> Juan</a:t>
            </a:r>
            <a:r>
              <a:rPr b="0" i="0" lang="pt-BR" sz="1600" u="none" cap="none" strike="noStrike">
                <a:solidFill>
                  <a:srgbClr val="000000"/>
                </a:solidFill>
                <a:latin typeface="Arial"/>
                <a:ea typeface="Arial"/>
                <a:cs typeface="Arial"/>
                <a:sym typeface="Arial"/>
              </a:rPr>
              <a:t> também desempenhou um papel essencial para o crescimento da empresa, demonstrando organização e eficiência na execução de suas atividades.</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10"/>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80" name="Google Shape;280;p10"/>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281" name="Google Shape;281;p10"/>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282" name="Google Shape;282;p10"/>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283" name="Google Shape;283;p10"/>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Quais as aprendizagens adquiridas durante o estágio</a:t>
            </a:r>
            <a:endParaRPr b="1" sz="1890"/>
          </a:p>
        </p:txBody>
      </p:sp>
      <p:sp>
        <p:nvSpPr>
          <p:cNvPr id="284" name="Google Shape;284;p10"/>
          <p:cNvSpPr txBox="1"/>
          <p:nvPr/>
        </p:nvSpPr>
        <p:spPr>
          <a:xfrm>
            <a:off x="491849" y="1435075"/>
            <a:ext cx="81603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pt-BR" sz="1600" u="none" cap="none" strike="noStrike">
                <a:solidFill>
                  <a:srgbClr val="000000"/>
                </a:solidFill>
                <a:latin typeface="Arial"/>
                <a:ea typeface="Arial"/>
                <a:cs typeface="Arial"/>
                <a:sym typeface="Arial"/>
              </a:rPr>
              <a:t>O estágio nos ensinou a ser mais sérios e comprometidos com nossas tarefas, além de desenvolvermos organização, atenção aos detalhes e foco.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sz="1600"/>
          </a:p>
          <a:p>
            <a:pPr indent="0" lvl="0" marL="0" marR="0" rtl="0" algn="just">
              <a:lnSpc>
                <a:spcPct val="100000"/>
              </a:lnSpc>
              <a:spcBef>
                <a:spcPts val="0"/>
              </a:spcBef>
              <a:spcAft>
                <a:spcPts val="0"/>
              </a:spcAft>
              <a:buClr>
                <a:srgbClr val="000000"/>
              </a:buClr>
              <a:buSzPts val="1800"/>
              <a:buFont typeface="Arial"/>
              <a:buNone/>
            </a:pPr>
            <a:r>
              <a:rPr b="0" i="0" lang="pt-BR" sz="1600" u="none" cap="none" strike="noStrike">
                <a:solidFill>
                  <a:srgbClr val="000000"/>
                </a:solidFill>
                <a:latin typeface="Arial"/>
                <a:ea typeface="Arial"/>
                <a:cs typeface="Arial"/>
                <a:sym typeface="Arial"/>
              </a:rPr>
              <a:t>Aprendemos a lidar com responsabilidades reais, a trabalhar em equipe e a gerenciar nosso tempo, equilibrando prazos e demandas. Esses aprendizados não só fortaleceram nossas habilidades técnicas, como também nos tornaram mais preparados para os desafios profissionais.</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1"/>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290" name="Google Shape;290;p11"/>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291" name="Google Shape;291;p11"/>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292" name="Google Shape;292;p11"/>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293" name="Google Shape;293;p11"/>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Qual a importância do estágio para sua vida pessoal e profissional </a:t>
            </a:r>
            <a:endParaRPr b="1" sz="1890"/>
          </a:p>
        </p:txBody>
      </p:sp>
      <p:sp>
        <p:nvSpPr>
          <p:cNvPr id="294" name="Google Shape;294;p11"/>
          <p:cNvSpPr txBox="1"/>
          <p:nvPr/>
        </p:nvSpPr>
        <p:spPr>
          <a:xfrm>
            <a:off x="311700" y="1751400"/>
            <a:ext cx="8520600" cy="2909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O estágio foi uma etapa fundamental tanto para a nossa vida pessoal quanto para a nossa vida profissional. No âmbito profissional, ele nos proporcionou a aplicação prática dos conhecimentos adquiridos durante o curso, prepara para os desafios do mercado de trabalho e desenvolve habilidades técnicas, como resolução de problemas, trabalho em equipe e gestão de prazos.</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sz="1600"/>
          </a:p>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Já na nossa vida pessoal, o estágio ensinou sobre responsabilidade, comprometimento e organização, desenvolvendo maturidade e autoconfiança. Ele nos fortaleceu a disciplina, a comunicação e a capacidade de lidar com situações reais, que contribuíram para a construção de um futuro mais promissor e equilibrado.</a:t>
            </a:r>
            <a:endParaRPr sz="1600"/>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2"/>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00" name="Google Shape;300;p12"/>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301" name="Google Shape;301;p12"/>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302" name="Google Shape;302;p12"/>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303" name="Google Shape;303;p12"/>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Considerações Finais</a:t>
            </a:r>
            <a:endParaRPr b="1" sz="1890"/>
          </a:p>
        </p:txBody>
      </p:sp>
      <p:sp>
        <p:nvSpPr>
          <p:cNvPr id="304" name="Google Shape;304;p12"/>
          <p:cNvSpPr txBox="1"/>
          <p:nvPr/>
        </p:nvSpPr>
        <p:spPr>
          <a:xfrm>
            <a:off x="-1" y="2050473"/>
            <a:ext cx="91440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05" name="Google Shape;305;p12"/>
          <p:cNvSpPr txBox="1"/>
          <p:nvPr/>
        </p:nvSpPr>
        <p:spPr>
          <a:xfrm>
            <a:off x="311699" y="1492625"/>
            <a:ext cx="8278200" cy="1908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700"/>
              <a:buFont typeface="Arial"/>
              <a:buNone/>
            </a:pPr>
            <a:r>
              <a:rPr b="0" i="0" lang="pt-BR" sz="1600" u="none" cap="none" strike="noStrike">
                <a:solidFill>
                  <a:srgbClr val="000000"/>
                </a:solidFill>
                <a:latin typeface="Arial"/>
                <a:ea typeface="Arial"/>
                <a:cs typeface="Arial"/>
                <a:sym typeface="Arial"/>
              </a:rPr>
              <a:t>Portanto, destacamos o estágio como um ambiente repleto de experiências incríveis que ampliaram nossa visão de mundo. Nele, aprendemos muitas lições que levaremos por muito tempo. Foi também uma oportunidade de adquirir experiência no mercado de trabalho, em um campo vasto e cheio de possibilidades.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t/>
            </a:r>
            <a:endParaRPr sz="1600"/>
          </a:p>
          <a:p>
            <a:pPr indent="0" lvl="0" marL="0" marR="0" rtl="0" algn="just">
              <a:lnSpc>
                <a:spcPct val="100000"/>
              </a:lnSpc>
              <a:spcBef>
                <a:spcPts val="0"/>
              </a:spcBef>
              <a:spcAft>
                <a:spcPts val="0"/>
              </a:spcAft>
              <a:buClr>
                <a:srgbClr val="000000"/>
              </a:buClr>
              <a:buSzPts val="1700"/>
              <a:buFont typeface="Arial"/>
              <a:buNone/>
            </a:pPr>
            <a:r>
              <a:rPr b="0" i="0" lang="pt-BR" sz="1600" u="none" cap="none" strike="noStrike">
                <a:solidFill>
                  <a:srgbClr val="000000"/>
                </a:solidFill>
                <a:latin typeface="Arial"/>
                <a:ea typeface="Arial"/>
                <a:cs typeface="Arial"/>
                <a:sym typeface="Arial"/>
              </a:rPr>
              <a:t>O estágio, acima de tudo, foi um espaço onde refletimos muito sobre nosso futuro e onde finalmente descobrimos o que realmente queremos para nossa carreira.</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13"/>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11" name="Google Shape;311;p13"/>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312" name="Google Shape;312;p13"/>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313" name="Google Shape;313;p13"/>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314" name="Google Shape;314;p13"/>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Agradecimentos</a:t>
            </a:r>
            <a:endParaRPr b="1" sz="1890"/>
          </a:p>
        </p:txBody>
      </p:sp>
      <p:sp>
        <p:nvSpPr>
          <p:cNvPr id="315" name="Google Shape;315;p13"/>
          <p:cNvSpPr txBox="1"/>
          <p:nvPr/>
        </p:nvSpPr>
        <p:spPr>
          <a:xfrm>
            <a:off x="311700" y="1190513"/>
            <a:ext cx="8520600" cy="3401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t/>
            </a:r>
            <a:endParaRPr sz="1600"/>
          </a:p>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Gostaríamos de expressar nosso profundo agradecimento a Deus, que sempre esteve guiando nosso caminho. Agradecemos também ao nosso supervisor, Luís Felipe, pela liderança, amizade, paciência e direção. Sua orientação foi fundamental para o nosso crescimento pessoal e profissional.</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sz="1600"/>
          </a:p>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Agradecemos ao nosso orientador de estágio, Samuel Coelho, por seu apoio e orientação ao longo deste período. Aos nossos familiares, que sempre estiveram ao nosso lado. A Vanielle que apesar de ser do Amontada Valley sempre esteve conosco nos apoiando e ajudando em tudo</a:t>
            </a:r>
            <a:r>
              <a:rPr lang="pt-BR" sz="1600"/>
              <a:t>, a nossa DT Danielle Alves por todo o incentivo e</a:t>
            </a:r>
            <a:r>
              <a:rPr b="0" i="0" lang="pt-BR" sz="1600" u="none" cap="none" strike="noStrike">
                <a:solidFill>
                  <a:srgbClr val="000000"/>
                </a:solidFill>
                <a:latin typeface="Arial"/>
                <a:ea typeface="Arial"/>
                <a:cs typeface="Arial"/>
                <a:sym typeface="Arial"/>
              </a:rPr>
              <a:t> aos nossos colegas e amigos, Sara, Brenda e Carlos Eduardo, que compartilharam conosco essa experiência. A presença de vocês foi essencial para tornar essa jornada ainda mais especial e significativa.</a:t>
            </a:r>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3202acf798b_7_6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21" name="Google Shape;321;g3202acf798b_7_64"/>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322" name="Google Shape;322;g3202acf798b_7_64"/>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323" name="Google Shape;323;g3202acf798b_7_64"/>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324" name="Google Shape;324;g3202acf798b_7_64"/>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Anexos</a:t>
            </a:r>
            <a:endParaRPr b="1" sz="1890"/>
          </a:p>
        </p:txBody>
      </p:sp>
      <p:pic>
        <p:nvPicPr>
          <p:cNvPr id="325" name="Google Shape;325;g3202acf798b_7_64"/>
          <p:cNvPicPr preferRelativeResize="0"/>
          <p:nvPr/>
        </p:nvPicPr>
        <p:blipFill>
          <a:blip r:embed="rId6">
            <a:alphaModFix/>
          </a:blip>
          <a:stretch>
            <a:fillRect/>
          </a:stretch>
        </p:blipFill>
        <p:spPr>
          <a:xfrm>
            <a:off x="1551025" y="1248050"/>
            <a:ext cx="6041952" cy="3398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g3202acf798b_7_7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31" name="Google Shape;331;g3202acf798b_7_74"/>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332" name="Google Shape;332;g3202acf798b_7_74"/>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333" name="Google Shape;333;g3202acf798b_7_74"/>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334" name="Google Shape;334;g3202acf798b_7_74"/>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Anexos</a:t>
            </a:r>
            <a:endParaRPr b="1" sz="1890"/>
          </a:p>
        </p:txBody>
      </p:sp>
      <p:pic>
        <p:nvPicPr>
          <p:cNvPr id="335" name="Google Shape;335;g3202acf798b_7_74"/>
          <p:cNvPicPr preferRelativeResize="0"/>
          <p:nvPr/>
        </p:nvPicPr>
        <p:blipFill>
          <a:blip r:embed="rId6">
            <a:alphaModFix/>
          </a:blip>
          <a:stretch>
            <a:fillRect/>
          </a:stretch>
        </p:blipFill>
        <p:spPr>
          <a:xfrm>
            <a:off x="1551025" y="1226775"/>
            <a:ext cx="5957148" cy="3350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202acf798b_7_83"/>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41" name="Google Shape;341;g3202acf798b_7_83"/>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342" name="Google Shape;342;g3202acf798b_7_83"/>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343" name="Google Shape;343;g3202acf798b_7_83"/>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344" name="Google Shape;344;g3202acf798b_7_83"/>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Anexos</a:t>
            </a:r>
            <a:endParaRPr b="1" sz="1890"/>
          </a:p>
        </p:txBody>
      </p:sp>
      <p:pic>
        <p:nvPicPr>
          <p:cNvPr id="345" name="Google Shape;345;g3202acf798b_7_83"/>
          <p:cNvPicPr preferRelativeResize="0"/>
          <p:nvPr/>
        </p:nvPicPr>
        <p:blipFill>
          <a:blip r:embed="rId6">
            <a:alphaModFix/>
          </a:blip>
          <a:stretch>
            <a:fillRect/>
          </a:stretch>
        </p:blipFill>
        <p:spPr>
          <a:xfrm>
            <a:off x="1636625" y="1272675"/>
            <a:ext cx="2691925" cy="3576125"/>
          </a:xfrm>
          <a:prstGeom prst="rect">
            <a:avLst/>
          </a:prstGeom>
          <a:noFill/>
          <a:ln>
            <a:noFill/>
          </a:ln>
        </p:spPr>
      </p:pic>
      <p:pic>
        <p:nvPicPr>
          <p:cNvPr id="346" name="Google Shape;346;g3202acf798b_7_83"/>
          <p:cNvPicPr preferRelativeResize="0"/>
          <p:nvPr/>
        </p:nvPicPr>
        <p:blipFill>
          <a:blip r:embed="rId7">
            <a:alphaModFix/>
          </a:blip>
          <a:stretch>
            <a:fillRect/>
          </a:stretch>
        </p:blipFill>
        <p:spPr>
          <a:xfrm>
            <a:off x="4572000" y="1272675"/>
            <a:ext cx="2691923" cy="3575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3"/>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75" name="Google Shape;75;p3"/>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76" name="Google Shape;76;p3"/>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77" name="Google Shape;77;p3"/>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78" name="Google Shape;78;p3"/>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Relatório Final de Estágio</a:t>
            </a:r>
            <a:endParaRPr b="1" sz="1890"/>
          </a:p>
        </p:txBody>
      </p:sp>
      <p:sp>
        <p:nvSpPr>
          <p:cNvPr id="79" name="Google Shape;79;p3"/>
          <p:cNvSpPr txBox="1"/>
          <p:nvPr>
            <p:ph idx="4294967295" type="body"/>
          </p:nvPr>
        </p:nvSpPr>
        <p:spPr>
          <a:xfrm>
            <a:off x="311700" y="1435075"/>
            <a:ext cx="8520600" cy="3236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lang="pt-BR" sz="1917"/>
              <a:t>Alunos: Carla Magalhães, Francisco Juan e Michel Rooney</a:t>
            </a:r>
            <a:endParaRPr sz="1917"/>
          </a:p>
          <a:p>
            <a:pPr indent="0" lvl="0" marL="0" rtl="0" algn="just">
              <a:lnSpc>
                <a:spcPct val="150000"/>
              </a:lnSpc>
              <a:spcBef>
                <a:spcPts val="1200"/>
              </a:spcBef>
              <a:spcAft>
                <a:spcPts val="0"/>
              </a:spcAft>
              <a:buClr>
                <a:schemeClr val="dk1"/>
              </a:buClr>
              <a:buSzPts val="1100"/>
              <a:buFont typeface="Arial"/>
              <a:buNone/>
            </a:pPr>
            <a:r>
              <a:rPr lang="pt-BR" sz="1917"/>
              <a:t>Empresa Concedente: Bullean Technologys</a:t>
            </a:r>
            <a:endParaRPr sz="1917"/>
          </a:p>
          <a:p>
            <a:pPr indent="0" lvl="0" marL="0" rtl="0" algn="just">
              <a:lnSpc>
                <a:spcPct val="150000"/>
              </a:lnSpc>
              <a:spcBef>
                <a:spcPts val="1200"/>
              </a:spcBef>
              <a:spcAft>
                <a:spcPts val="0"/>
              </a:spcAft>
              <a:buClr>
                <a:schemeClr val="dk1"/>
              </a:buClr>
              <a:buSzPts val="1100"/>
              <a:buFont typeface="Arial"/>
              <a:buNone/>
            </a:pPr>
            <a:r>
              <a:rPr lang="pt-BR" sz="1917"/>
              <a:t>Supervisor de Estágio:  Luis Felipe Oliveira</a:t>
            </a:r>
            <a:endParaRPr sz="1917"/>
          </a:p>
          <a:p>
            <a:pPr indent="0" lvl="0" marL="0" rtl="0" algn="just">
              <a:lnSpc>
                <a:spcPct val="150000"/>
              </a:lnSpc>
              <a:spcBef>
                <a:spcPts val="1200"/>
              </a:spcBef>
              <a:spcAft>
                <a:spcPts val="1200"/>
              </a:spcAft>
              <a:buSzPts val="1800"/>
              <a:buNone/>
            </a:pPr>
            <a:r>
              <a:t/>
            </a:r>
            <a:endParaRPr sz="1917"/>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1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352" name="Google Shape;352;p14"/>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353" name="Google Shape;353;p14"/>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354" name="Google Shape;354;p14"/>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355" name="Google Shape;355;p14"/>
          <p:cNvSpPr txBox="1"/>
          <p:nvPr>
            <p:ph type="ctrTitle"/>
          </p:nvPr>
        </p:nvSpPr>
        <p:spPr>
          <a:xfrm>
            <a:off x="311713" y="867138"/>
            <a:ext cx="8520600" cy="1025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pt-BR"/>
              <a:t>Obrigado !!!</a:t>
            </a:r>
            <a:endParaRPr b="1"/>
          </a:p>
        </p:txBody>
      </p:sp>
      <p:sp>
        <p:nvSpPr>
          <p:cNvPr id="356" name="Google Shape;356;p14"/>
          <p:cNvSpPr txBox="1"/>
          <p:nvPr>
            <p:ph idx="1" type="subTitle"/>
          </p:nvPr>
        </p:nvSpPr>
        <p:spPr>
          <a:xfrm>
            <a:off x="311700" y="3176863"/>
            <a:ext cx="8520600" cy="1635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pt-BR"/>
              <a:t>Relatório Final de Estágio 2024</a:t>
            </a:r>
            <a:endParaRPr/>
          </a:p>
          <a:p>
            <a:pPr indent="0" lvl="0" marL="0" rtl="0" algn="l">
              <a:lnSpc>
                <a:spcPct val="100000"/>
              </a:lnSpc>
              <a:spcBef>
                <a:spcPts val="0"/>
              </a:spcBef>
              <a:spcAft>
                <a:spcPts val="0"/>
              </a:spcAft>
              <a:buSzPts val="2800"/>
              <a:buNone/>
            </a:pPr>
            <a:r>
              <a:t/>
            </a:r>
            <a:endParaRPr sz="1400"/>
          </a:p>
          <a:p>
            <a:pPr indent="0" lvl="0" marL="0" rtl="0" algn="ctr">
              <a:lnSpc>
                <a:spcPct val="100000"/>
              </a:lnSpc>
              <a:spcBef>
                <a:spcPts val="0"/>
              </a:spcBef>
              <a:spcAft>
                <a:spcPts val="0"/>
              </a:spcAft>
              <a:buSzPts val="2800"/>
              <a:buNone/>
            </a:pPr>
            <a:r>
              <a:rPr lang="pt-BR"/>
              <a:t>Curso Técnico em Redes de Computadores</a:t>
            </a:r>
            <a:endParaRPr/>
          </a:p>
        </p:txBody>
      </p:sp>
      <p:sp>
        <p:nvSpPr>
          <p:cNvPr id="357" name="Google Shape;357;p14"/>
          <p:cNvSpPr txBox="1"/>
          <p:nvPr/>
        </p:nvSpPr>
        <p:spPr>
          <a:xfrm>
            <a:off x="1627650" y="2063850"/>
            <a:ext cx="5888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rPr>
              <a:t>“O tempo vai passar. Os anos vão confirmar. As três palavras que proferir: </a:t>
            </a:r>
            <a:r>
              <a:rPr b="1" lang="pt-BR" sz="1800">
                <a:solidFill>
                  <a:schemeClr val="dk1"/>
                </a:solidFill>
              </a:rPr>
              <a:t>Amigo, estou aqui.</a:t>
            </a:r>
            <a:r>
              <a:rPr lang="pt-BR" sz="1800">
                <a:solidFill>
                  <a:schemeClr val="dk1"/>
                </a:solidFill>
              </a:rPr>
              <a:t>”</a:t>
            </a:r>
            <a:endParaRPr sz="1800">
              <a:solidFill>
                <a:schemeClr val="dk1"/>
              </a:solidFill>
            </a:endParaRPr>
          </a:p>
          <a:p>
            <a:pPr indent="0" lvl="0" marL="0" rtl="0" algn="ctr">
              <a:spcBef>
                <a:spcPts val="0"/>
              </a:spcBef>
              <a:spcAft>
                <a:spcPts val="0"/>
              </a:spcAft>
              <a:buNone/>
            </a:pPr>
            <a:r>
              <a:rPr lang="pt-BR" sz="1800">
                <a:solidFill>
                  <a:schemeClr val="dk1"/>
                </a:solidFill>
              </a:rPr>
              <a:t>Toy Story</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4"/>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85" name="Google Shape;85;p4"/>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86" name="Google Shape;86;p4"/>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87" name="Google Shape;87;p4"/>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88" name="Google Shape;88;p4"/>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Identificação da Empresa</a:t>
            </a:r>
            <a:endParaRPr b="1" sz="1890"/>
          </a:p>
        </p:txBody>
      </p:sp>
      <p:sp>
        <p:nvSpPr>
          <p:cNvPr id="89" name="Google Shape;89;p4"/>
          <p:cNvSpPr txBox="1"/>
          <p:nvPr>
            <p:ph idx="4294967295" type="body"/>
          </p:nvPr>
        </p:nvSpPr>
        <p:spPr>
          <a:xfrm>
            <a:off x="311702" y="1237157"/>
            <a:ext cx="8520600" cy="3236700"/>
          </a:xfrm>
          <a:prstGeom prst="rect">
            <a:avLst/>
          </a:prstGeom>
          <a:noFill/>
          <a:ln>
            <a:noFill/>
          </a:ln>
        </p:spPr>
        <p:txBody>
          <a:bodyPr anchorCtr="0" anchor="t" bIns="91425" lIns="91425" spcFirstLastPara="1" rIns="91425" wrap="square" tIns="91425">
            <a:normAutofit lnSpcReduction="20000"/>
          </a:bodyPr>
          <a:lstStyle/>
          <a:p>
            <a:pPr indent="0" lvl="0" marL="0" rtl="0" algn="just">
              <a:lnSpc>
                <a:spcPct val="150000"/>
              </a:lnSpc>
              <a:spcBef>
                <a:spcPts val="0"/>
              </a:spcBef>
              <a:spcAft>
                <a:spcPts val="0"/>
              </a:spcAft>
              <a:buSzPts val="2118"/>
              <a:buNone/>
            </a:pPr>
            <a:r>
              <a:rPr lang="pt-BR" sz="1917"/>
              <a:t>Nome da empresa: Bullean Technologys</a:t>
            </a:r>
            <a:endParaRPr sz="1917"/>
          </a:p>
          <a:p>
            <a:pPr indent="0" lvl="0" marL="0" rtl="0" algn="just">
              <a:lnSpc>
                <a:spcPct val="150000"/>
              </a:lnSpc>
              <a:spcBef>
                <a:spcPts val="1200"/>
              </a:spcBef>
              <a:spcAft>
                <a:spcPts val="0"/>
              </a:spcAft>
              <a:buSzPts val="2118"/>
              <a:buNone/>
            </a:pPr>
            <a:r>
              <a:rPr lang="pt-BR" sz="1917"/>
              <a:t>CNPJ: 53.268.679/0001-60</a:t>
            </a:r>
            <a:endParaRPr sz="1917"/>
          </a:p>
          <a:p>
            <a:pPr indent="0" lvl="0" marL="0" rtl="0" algn="just">
              <a:lnSpc>
                <a:spcPct val="150000"/>
              </a:lnSpc>
              <a:spcBef>
                <a:spcPts val="1200"/>
              </a:spcBef>
              <a:spcAft>
                <a:spcPts val="0"/>
              </a:spcAft>
              <a:buSzPts val="2118"/>
              <a:buNone/>
            </a:pPr>
            <a:r>
              <a:rPr lang="pt-BR" sz="1917"/>
              <a:t>Endereço: Rua Sebastião Alves Meneses Amontada</a:t>
            </a:r>
            <a:endParaRPr sz="1917"/>
          </a:p>
          <a:p>
            <a:pPr indent="0" lvl="0" marL="0" rtl="0" algn="just">
              <a:lnSpc>
                <a:spcPct val="150000"/>
              </a:lnSpc>
              <a:spcBef>
                <a:spcPts val="1200"/>
              </a:spcBef>
              <a:spcAft>
                <a:spcPts val="0"/>
              </a:spcAft>
              <a:buSzPts val="2118"/>
              <a:buNone/>
            </a:pPr>
            <a:r>
              <a:rPr lang="pt-BR" sz="1917"/>
              <a:t>Fone: (88) 99619-2654</a:t>
            </a:r>
            <a:endParaRPr sz="1917"/>
          </a:p>
          <a:p>
            <a:pPr indent="0" lvl="0" marL="0" rtl="0" algn="just">
              <a:lnSpc>
                <a:spcPct val="150000"/>
              </a:lnSpc>
              <a:spcBef>
                <a:spcPts val="1200"/>
              </a:spcBef>
              <a:spcAft>
                <a:spcPts val="0"/>
              </a:spcAft>
              <a:buSzPts val="2118"/>
              <a:buNone/>
            </a:pPr>
            <a:r>
              <a:rPr lang="pt-BR" sz="1917"/>
              <a:t>Email: </a:t>
            </a:r>
            <a:r>
              <a:rPr lang="pt-BR" sz="1917"/>
              <a:t>luisfelipe</a:t>
            </a:r>
            <a:r>
              <a:rPr lang="pt-BR" sz="1917"/>
              <a:t>.oliveira149@gmail.com</a:t>
            </a:r>
            <a:endParaRPr sz="1917"/>
          </a:p>
          <a:p>
            <a:pPr indent="0" lvl="0" marL="0" rtl="0" algn="just">
              <a:lnSpc>
                <a:spcPct val="150000"/>
              </a:lnSpc>
              <a:spcBef>
                <a:spcPts val="1200"/>
              </a:spcBef>
              <a:spcAft>
                <a:spcPts val="1200"/>
              </a:spcAft>
              <a:buSzPts val="2118"/>
              <a:buNone/>
            </a:pPr>
            <a:r>
              <a:rPr lang="pt-BR" sz="1917"/>
              <a:t>Representante Legal: Luis Felipe Oliveira</a:t>
            </a:r>
            <a:endParaRPr b="1" sz="1659"/>
          </a:p>
        </p:txBody>
      </p:sp>
      <p:sp>
        <p:nvSpPr>
          <p:cNvPr id="90" name="Google Shape;90;p4"/>
          <p:cNvSpPr txBox="1"/>
          <p:nvPr/>
        </p:nvSpPr>
        <p:spPr>
          <a:xfrm>
            <a:off x="311704" y="4340631"/>
            <a:ext cx="34545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2"/>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5"/>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96" name="Google Shape;96;p5"/>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97" name="Google Shape;97;p5"/>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98" name="Google Shape;98;p5"/>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99" name="Google Shape;99;p5"/>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Identificação do Estagiário(a)</a:t>
            </a:r>
            <a:endParaRPr b="1" sz="1890"/>
          </a:p>
        </p:txBody>
      </p:sp>
      <p:sp>
        <p:nvSpPr>
          <p:cNvPr id="100" name="Google Shape;100;p5"/>
          <p:cNvSpPr txBox="1"/>
          <p:nvPr>
            <p:ph idx="4294967295" type="body"/>
          </p:nvPr>
        </p:nvSpPr>
        <p:spPr>
          <a:xfrm>
            <a:off x="311700" y="1435075"/>
            <a:ext cx="8520600" cy="3033300"/>
          </a:xfrm>
          <a:prstGeom prst="rect">
            <a:avLst/>
          </a:prstGeom>
          <a:noFill/>
          <a:ln>
            <a:noFill/>
          </a:ln>
        </p:spPr>
        <p:txBody>
          <a:bodyPr anchorCtr="0" anchor="t" bIns="91425" lIns="91425" spcFirstLastPara="1" rIns="91425" wrap="square" tIns="91425">
            <a:normAutofit/>
          </a:bodyPr>
          <a:lstStyle/>
          <a:p>
            <a:pPr indent="0" lvl="0" marL="0" rtl="0" algn="just">
              <a:lnSpc>
                <a:spcPct val="130000"/>
              </a:lnSpc>
              <a:spcBef>
                <a:spcPts val="0"/>
              </a:spcBef>
              <a:spcAft>
                <a:spcPts val="0"/>
              </a:spcAft>
              <a:buSzPts val="1800"/>
              <a:buNone/>
            </a:pPr>
            <a:r>
              <a:rPr lang="pt-BR" sz="1945"/>
              <a:t>Área de estágio: Redes de Computadores</a:t>
            </a:r>
            <a:endParaRPr sz="1945"/>
          </a:p>
          <a:p>
            <a:pPr indent="0" lvl="0" marL="0" rtl="0" algn="just">
              <a:lnSpc>
                <a:spcPct val="130000"/>
              </a:lnSpc>
              <a:spcBef>
                <a:spcPts val="1200"/>
              </a:spcBef>
              <a:spcAft>
                <a:spcPts val="0"/>
              </a:spcAft>
              <a:buSzPts val="1800"/>
              <a:buNone/>
            </a:pPr>
            <a:r>
              <a:rPr lang="pt-BR" sz="1945"/>
              <a:t>Data de início e Data de término: 08/08/2024 a 12/12/2024</a:t>
            </a:r>
            <a:endParaRPr sz="1945"/>
          </a:p>
          <a:p>
            <a:pPr indent="0" lvl="0" marL="0" rtl="0" algn="just">
              <a:lnSpc>
                <a:spcPct val="130000"/>
              </a:lnSpc>
              <a:spcBef>
                <a:spcPts val="1200"/>
              </a:spcBef>
              <a:spcAft>
                <a:spcPts val="0"/>
              </a:spcAft>
              <a:buSzPts val="1800"/>
              <a:buNone/>
            </a:pPr>
            <a:r>
              <a:rPr lang="pt-BR" sz="1945"/>
              <a:t>Duração: 250 Horas</a:t>
            </a:r>
            <a:endParaRPr sz="1945"/>
          </a:p>
          <a:p>
            <a:pPr indent="0" lvl="0" marL="0" rtl="0" algn="just">
              <a:lnSpc>
                <a:spcPct val="130000"/>
              </a:lnSpc>
              <a:spcBef>
                <a:spcPts val="1200"/>
              </a:spcBef>
              <a:spcAft>
                <a:spcPts val="0"/>
              </a:spcAft>
              <a:buSzPts val="1800"/>
              <a:buNone/>
            </a:pPr>
            <a:r>
              <a:rPr lang="pt-BR" sz="1945"/>
              <a:t>Orientador de Estágio: Francisco Samuel Coelho Gomes</a:t>
            </a:r>
            <a:endParaRPr sz="1945"/>
          </a:p>
          <a:p>
            <a:pPr indent="0" lvl="0" marL="0" rtl="0" algn="just">
              <a:lnSpc>
                <a:spcPct val="130000"/>
              </a:lnSpc>
              <a:spcBef>
                <a:spcPts val="1200"/>
              </a:spcBef>
              <a:spcAft>
                <a:spcPts val="0"/>
              </a:spcAft>
              <a:buSzPts val="1800"/>
              <a:buNone/>
            </a:pPr>
            <a:r>
              <a:t/>
            </a:r>
            <a:endParaRPr sz="1817"/>
          </a:p>
          <a:p>
            <a:pPr indent="0" lvl="0" marL="0" rtl="0" algn="r">
              <a:lnSpc>
                <a:spcPct val="130000"/>
              </a:lnSpc>
              <a:spcBef>
                <a:spcPts val="1200"/>
              </a:spcBef>
              <a:spcAft>
                <a:spcPts val="1200"/>
              </a:spcAft>
              <a:buSzPts val="1800"/>
              <a:buNone/>
            </a:pPr>
            <a:r>
              <a:t/>
            </a:r>
            <a:endParaRPr b="1" sz="155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6"/>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06" name="Google Shape;106;p6"/>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107" name="Google Shape;107;p6"/>
          <p:cNvPicPr preferRelativeResize="0"/>
          <p:nvPr/>
        </p:nvPicPr>
        <p:blipFill rotWithShape="1">
          <a:blip r:embed="rId5">
            <a:alphaModFix/>
          </a:blip>
          <a:srcRect b="41870" l="3267" r="4649" t="41870"/>
          <a:stretch/>
        </p:blipFill>
        <p:spPr>
          <a:xfrm>
            <a:off x="-41650" y="4458955"/>
            <a:ext cx="9227275" cy="916450"/>
          </a:xfrm>
          <a:prstGeom prst="rect">
            <a:avLst/>
          </a:prstGeom>
          <a:noFill/>
          <a:ln>
            <a:noFill/>
          </a:ln>
        </p:spPr>
      </p:pic>
      <p:pic>
        <p:nvPicPr>
          <p:cNvPr id="108" name="Google Shape;108;p6"/>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109" name="Google Shape;109;p6"/>
          <p:cNvSpPr txBox="1"/>
          <p:nvPr>
            <p:ph idx="4294967295" type="title"/>
          </p:nvPr>
        </p:nvSpPr>
        <p:spPr>
          <a:xfrm>
            <a:off x="311700" y="862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Introdução</a:t>
            </a:r>
            <a:endParaRPr b="1" sz="1890"/>
          </a:p>
        </p:txBody>
      </p:sp>
      <p:sp>
        <p:nvSpPr>
          <p:cNvPr id="110" name="Google Shape;110;p6"/>
          <p:cNvSpPr txBox="1"/>
          <p:nvPr/>
        </p:nvSpPr>
        <p:spPr>
          <a:xfrm>
            <a:off x="311700" y="1435075"/>
            <a:ext cx="80427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Este estágio foi uma etapa essencial para a nossa formação, permitindo a aplicação prática dos conhecimentos teóricos adquiridos ao longo do curso, além de proporcionar um ambiente valioso de aprendizado e desenvolvimento.</a:t>
            </a:r>
            <a:endParaRPr/>
          </a:p>
          <a:p>
            <a:pPr indent="0" lvl="0" marL="0" marR="0" rtl="0" algn="just">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1600" u="none" cap="none" strike="noStrike">
                <a:solidFill>
                  <a:srgbClr val="000000"/>
                </a:solidFill>
                <a:latin typeface="Arial"/>
                <a:ea typeface="Arial"/>
                <a:cs typeface="Arial"/>
                <a:sym typeface="Arial"/>
              </a:rPr>
              <a:t>Nossas expectativas para o ambiente de estágio incluíam: aprimorar a comunicação, fortalecer o desenvolvimento pessoal e profissional, trabalhar em equipe de forma eficiente e aprofundar o conhecimento técnico. Durante esse período, vivenciamos experiências que nos prepararam para os desafios do mercado de trabalho, consolidando nossa formação como profissionais da área.</a:t>
            </a:r>
            <a:endParaRPr/>
          </a:p>
          <a:p>
            <a:pPr indent="0" lvl="0" marL="0" marR="0" rtl="0" algn="just">
              <a:lnSpc>
                <a:spcPct val="100000"/>
              </a:lnSpc>
              <a:spcBef>
                <a:spcPts val="0"/>
              </a:spcBef>
              <a:spcAft>
                <a:spcPts val="0"/>
              </a:spcAft>
              <a:buClr>
                <a:srgbClr val="000000"/>
              </a:buClr>
              <a:buSzPts val="1800"/>
              <a:buFont typeface="Arial"/>
              <a:buNone/>
            </a:pPr>
            <a:r>
              <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7"/>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16" name="Google Shape;116;p7"/>
          <p:cNvPicPr preferRelativeResize="0"/>
          <p:nvPr/>
        </p:nvPicPr>
        <p:blipFill rotWithShape="1">
          <a:blip r:embed="rId4">
            <a:alphaModFix/>
          </a:blip>
          <a:srcRect b="30981" l="4294" r="3741" t="30669"/>
          <a:stretch/>
        </p:blipFill>
        <p:spPr>
          <a:xfrm>
            <a:off x="2621100" y="87675"/>
            <a:ext cx="2101776" cy="492974"/>
          </a:xfrm>
          <a:prstGeom prst="rect">
            <a:avLst/>
          </a:prstGeom>
          <a:noFill/>
          <a:ln>
            <a:noFill/>
          </a:ln>
        </p:spPr>
      </p:pic>
      <p:pic>
        <p:nvPicPr>
          <p:cNvPr id="117" name="Google Shape;117;p7"/>
          <p:cNvPicPr preferRelativeResize="0"/>
          <p:nvPr/>
        </p:nvPicPr>
        <p:blipFill rotWithShape="1">
          <a:blip r:embed="rId5">
            <a:alphaModFix/>
          </a:blip>
          <a:srcRect b="41870" l="3267" r="4649" t="41870"/>
          <a:stretch/>
        </p:blipFill>
        <p:spPr>
          <a:xfrm>
            <a:off x="-41637" y="4253450"/>
            <a:ext cx="9227275" cy="916450"/>
          </a:xfrm>
          <a:prstGeom prst="rect">
            <a:avLst/>
          </a:prstGeom>
          <a:noFill/>
          <a:ln>
            <a:noFill/>
          </a:ln>
        </p:spPr>
      </p:pic>
      <p:pic>
        <p:nvPicPr>
          <p:cNvPr id="118" name="Google Shape;118;p7"/>
          <p:cNvPicPr preferRelativeResize="0"/>
          <p:nvPr/>
        </p:nvPicPr>
        <p:blipFill rotWithShape="1">
          <a:blip r:embed="rId5">
            <a:alphaModFix/>
          </a:blip>
          <a:srcRect b="41870" l="3267" r="4649" t="41870"/>
          <a:stretch/>
        </p:blipFill>
        <p:spPr>
          <a:xfrm rot="10800000">
            <a:off x="3684077" y="0"/>
            <a:ext cx="5536123" cy="549850"/>
          </a:xfrm>
          <a:prstGeom prst="rect">
            <a:avLst/>
          </a:prstGeom>
          <a:noFill/>
          <a:ln>
            <a:noFill/>
          </a:ln>
        </p:spPr>
      </p:pic>
      <p:sp>
        <p:nvSpPr>
          <p:cNvPr id="119" name="Google Shape;119;p7"/>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Atividade Desenvolvidas </a:t>
            </a:r>
            <a:endParaRPr b="1" sz="1890">
              <a:solidFill>
                <a:srgbClr val="FF0000"/>
              </a:solidFill>
            </a:endParaRPr>
          </a:p>
        </p:txBody>
      </p:sp>
      <p:sp>
        <p:nvSpPr>
          <p:cNvPr id="120" name="Google Shape;120;p7"/>
          <p:cNvSpPr txBox="1"/>
          <p:nvPr/>
        </p:nvSpPr>
        <p:spPr>
          <a:xfrm>
            <a:off x="311700" y="1115082"/>
            <a:ext cx="7821000" cy="437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101600" lvl="0" marL="0" marR="0" rtl="0" algn="just">
              <a:lnSpc>
                <a:spcPct val="100000"/>
              </a:lnSpc>
              <a:spcBef>
                <a:spcPts val="0"/>
              </a:spcBef>
              <a:spcAft>
                <a:spcPts val="0"/>
              </a:spcAft>
              <a:buClr>
                <a:schemeClr val="dk1"/>
              </a:buClr>
              <a:buSzPts val="1600"/>
              <a:buFont typeface="Arial"/>
              <a:buChar char="•"/>
            </a:pPr>
            <a:r>
              <a:rPr b="1" lang="pt-BR" sz="1600">
                <a:solidFill>
                  <a:schemeClr val="dk1"/>
                </a:solidFill>
              </a:rPr>
              <a:t> </a:t>
            </a:r>
            <a:r>
              <a:rPr b="1" i="0" lang="pt-BR" sz="1600" u="none" cap="none" strike="noStrike">
                <a:solidFill>
                  <a:schemeClr val="dk1"/>
                </a:solidFill>
                <a:latin typeface="Arial"/>
                <a:ea typeface="Arial"/>
                <a:cs typeface="Arial"/>
                <a:sym typeface="Arial"/>
              </a:rPr>
              <a:t>Carla</a:t>
            </a:r>
            <a:r>
              <a:rPr b="0" i="0" lang="pt-BR" sz="1600" u="none" cap="none" strike="noStrike">
                <a:solidFill>
                  <a:schemeClr val="dk1"/>
                </a:solidFill>
                <a:latin typeface="Arial"/>
                <a:ea typeface="Arial"/>
                <a:cs typeface="Arial"/>
                <a:sym typeface="Arial"/>
              </a:rPr>
              <a:t> atuou no desenvolvimento de sites web utilizando plataformas</a:t>
            </a:r>
            <a:r>
              <a:rPr lang="pt-BR" sz="1600">
                <a:solidFill>
                  <a:schemeClr val="dk1"/>
                </a:solidFill>
              </a:rPr>
              <a:t> </a:t>
            </a:r>
            <a:r>
              <a:rPr b="0" i="0" lang="pt-BR" sz="1600" u="none" cap="none" strike="noStrike">
                <a:solidFill>
                  <a:schemeClr val="dk1"/>
                </a:solidFill>
                <a:latin typeface="Arial"/>
                <a:ea typeface="Arial"/>
                <a:cs typeface="Arial"/>
                <a:sym typeface="Arial"/>
              </a:rPr>
              <a:t>low-code, sendo responsável por decisões como escolha de cores, layout e outros elementos visuais. Além disso, trabalhou na elaboração de contratos para os novos projetos que chegavam.</a:t>
            </a:r>
            <a:endParaRPr b="0" i="0" sz="16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None/>
            </a:pPr>
            <a:r>
              <a:t/>
            </a:r>
            <a:endParaRPr sz="1600">
              <a:solidFill>
                <a:schemeClr val="dk1"/>
              </a:solidFill>
            </a:endParaRPr>
          </a:p>
          <a:p>
            <a:pPr indent="-101600" lvl="0" marL="0" marR="0" rtl="0" algn="just">
              <a:lnSpc>
                <a:spcPct val="100000"/>
              </a:lnSpc>
              <a:spcBef>
                <a:spcPts val="0"/>
              </a:spcBef>
              <a:spcAft>
                <a:spcPts val="0"/>
              </a:spcAft>
              <a:buClr>
                <a:schemeClr val="dk1"/>
              </a:buClr>
              <a:buSzPts val="1600"/>
              <a:buFont typeface="Arial"/>
              <a:buChar char="•"/>
            </a:pPr>
            <a:r>
              <a:rPr b="1" lang="pt-BR" sz="1600">
                <a:solidFill>
                  <a:schemeClr val="dk1"/>
                </a:solidFill>
              </a:rPr>
              <a:t> </a:t>
            </a:r>
            <a:r>
              <a:rPr b="1" i="0" lang="pt-BR" sz="1600" u="none" cap="none" strike="noStrike">
                <a:solidFill>
                  <a:schemeClr val="dk1"/>
                </a:solidFill>
                <a:latin typeface="Arial"/>
                <a:ea typeface="Arial"/>
                <a:cs typeface="Arial"/>
                <a:sym typeface="Arial"/>
              </a:rPr>
              <a:t>Michel</a:t>
            </a:r>
            <a:r>
              <a:rPr b="0" i="0" lang="pt-BR" sz="1600" u="none" cap="none" strike="noStrike">
                <a:solidFill>
                  <a:schemeClr val="dk1"/>
                </a:solidFill>
                <a:latin typeface="Arial"/>
                <a:ea typeface="Arial"/>
                <a:cs typeface="Arial"/>
                <a:sym typeface="Arial"/>
              </a:rPr>
              <a:t> focou no desenvolvimento back-end, desenvolvendo APIs dos projetos e realizando o manuseio de bancos de dados, garantindo a estrutura e o funcionamento eficiente dos sistemas.</a:t>
            </a:r>
            <a:endParaRPr b="0" i="0" sz="1600" u="none" cap="none" strike="noStrike">
              <a:solidFill>
                <a:schemeClr val="dk1"/>
              </a:solidFill>
              <a:latin typeface="Arial"/>
              <a:ea typeface="Arial"/>
              <a:cs typeface="Arial"/>
              <a:sym typeface="Arial"/>
            </a:endParaRPr>
          </a:p>
          <a:p>
            <a:pPr indent="0" lvl="0" marL="457200" marR="0" rtl="0" algn="just">
              <a:lnSpc>
                <a:spcPct val="100000"/>
              </a:lnSpc>
              <a:spcBef>
                <a:spcPts val="0"/>
              </a:spcBef>
              <a:spcAft>
                <a:spcPts val="0"/>
              </a:spcAft>
              <a:buNone/>
            </a:pPr>
            <a:r>
              <a:t/>
            </a:r>
            <a:endParaRPr sz="1600">
              <a:solidFill>
                <a:schemeClr val="dk1"/>
              </a:solidFill>
            </a:endParaRPr>
          </a:p>
          <a:p>
            <a:pPr indent="-101600" lvl="0" marL="0" marR="0" rtl="0" algn="just">
              <a:lnSpc>
                <a:spcPct val="100000"/>
              </a:lnSpc>
              <a:spcBef>
                <a:spcPts val="0"/>
              </a:spcBef>
              <a:spcAft>
                <a:spcPts val="0"/>
              </a:spcAft>
              <a:buClr>
                <a:schemeClr val="dk1"/>
              </a:buClr>
              <a:buSzPts val="1600"/>
              <a:buFont typeface="Arial"/>
              <a:buChar char="•"/>
            </a:pPr>
            <a:r>
              <a:rPr b="1" lang="pt-BR" sz="1600">
                <a:solidFill>
                  <a:schemeClr val="dk1"/>
                </a:solidFill>
              </a:rPr>
              <a:t> </a:t>
            </a:r>
            <a:r>
              <a:rPr b="1" i="0" lang="pt-BR" sz="1600" u="none" cap="none" strike="noStrike">
                <a:solidFill>
                  <a:schemeClr val="dk1"/>
                </a:solidFill>
                <a:latin typeface="Arial"/>
                <a:ea typeface="Arial"/>
                <a:cs typeface="Arial"/>
                <a:sym typeface="Arial"/>
              </a:rPr>
              <a:t>Juan</a:t>
            </a:r>
            <a:r>
              <a:rPr b="0" i="0" lang="pt-BR" sz="1600" u="none" cap="none" strike="noStrike">
                <a:solidFill>
                  <a:schemeClr val="dk1"/>
                </a:solidFill>
                <a:latin typeface="Arial"/>
                <a:ea typeface="Arial"/>
                <a:cs typeface="Arial"/>
                <a:sym typeface="Arial"/>
              </a:rPr>
              <a:t> atuou na parte de front-end, desenvolvendo prototipagens no Figma, desenvolvendo apps mobiles para android e iOS, fazendo aplicações web e contribuindo para a gestão dos projetos.</a:t>
            </a:r>
            <a:endParaRPr b="0" i="0" sz="16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g3202acf798b_1_0"/>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26" name="Google Shape;126;g3202acf798b_1_0"/>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27" name="Google Shape;127;g3202acf798b_1_0"/>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28" name="Google Shape;128;g3202acf798b_1_0"/>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29" name="Google Shape;129;g3202acf798b_1_0"/>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SysEleições</a:t>
            </a:r>
            <a:endParaRPr b="1" sz="1890">
              <a:solidFill>
                <a:srgbClr val="FF0000"/>
              </a:solidFill>
            </a:endParaRPr>
          </a:p>
        </p:txBody>
      </p:sp>
      <p:sp>
        <p:nvSpPr>
          <p:cNvPr id="130" name="Google Shape;130;g3202acf798b_1_0"/>
          <p:cNvSpPr txBox="1"/>
          <p:nvPr/>
        </p:nvSpPr>
        <p:spPr>
          <a:xfrm>
            <a:off x="508850" y="1535975"/>
            <a:ext cx="8374200" cy="234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pt-BR" sz="1600">
                <a:solidFill>
                  <a:schemeClr val="dk1"/>
                </a:solidFill>
              </a:rPr>
              <a:t>Gerenciamento de Campanhas Eleitorais</a:t>
            </a:r>
            <a:endParaRPr b="1" sz="1600">
              <a:solidFill>
                <a:schemeClr val="dk1"/>
              </a:solidFill>
            </a:endParaRPr>
          </a:p>
          <a:p>
            <a:pPr indent="0" lvl="0" marL="0" rtl="0" algn="just">
              <a:spcBef>
                <a:spcPts val="1200"/>
              </a:spcBef>
              <a:spcAft>
                <a:spcPts val="0"/>
              </a:spcAft>
              <a:buNone/>
            </a:pPr>
            <a:r>
              <a:rPr lang="pt-BR" sz="1600">
                <a:solidFill>
                  <a:schemeClr val="dk1"/>
                </a:solidFill>
              </a:rPr>
              <a:t>O SysEleições é o aplicativo ideal para candidatos, coordenadores e equipes de campanha que desejam otimizar a gestão e o acompanhamento de suas atividades eleitorais. </a:t>
            </a:r>
            <a:endParaRPr sz="1600">
              <a:solidFill>
                <a:schemeClr val="dk1"/>
              </a:solidFill>
            </a:endParaRPr>
          </a:p>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rPr lang="pt-BR" sz="1600">
                <a:solidFill>
                  <a:schemeClr val="dk1"/>
                </a:solidFill>
              </a:rPr>
              <a:t>Com uma interface moderna e intuitiva, o SysEleições facilita o cadastro e a segmentação de eleitores, permite o acompanhamento detalhado das ações de campanha e oferece relatórios precisos para uma tomada de decisão informada.</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3202acf798b_1_10"/>
          <p:cNvPicPr preferRelativeResize="0"/>
          <p:nvPr/>
        </p:nvPicPr>
        <p:blipFill rotWithShape="1">
          <a:blip r:embed="rId3">
            <a:alphaModFix/>
          </a:blip>
          <a:srcRect b="0" l="0" r="0" t="0"/>
          <a:stretch/>
        </p:blipFill>
        <p:spPr>
          <a:xfrm>
            <a:off x="83027" y="87669"/>
            <a:ext cx="2480798" cy="492975"/>
          </a:xfrm>
          <a:prstGeom prst="rect">
            <a:avLst/>
          </a:prstGeom>
          <a:noFill/>
          <a:ln>
            <a:noFill/>
          </a:ln>
        </p:spPr>
      </p:pic>
      <p:pic>
        <p:nvPicPr>
          <p:cNvPr id="136" name="Google Shape;136;g3202acf798b_1_10"/>
          <p:cNvPicPr preferRelativeResize="0"/>
          <p:nvPr/>
        </p:nvPicPr>
        <p:blipFill rotWithShape="1">
          <a:blip r:embed="rId4">
            <a:alphaModFix/>
          </a:blip>
          <a:srcRect b="30982" l="4294" r="3742" t="30668"/>
          <a:stretch/>
        </p:blipFill>
        <p:spPr>
          <a:xfrm>
            <a:off x="2621100" y="87675"/>
            <a:ext cx="2101776" cy="492974"/>
          </a:xfrm>
          <a:prstGeom prst="rect">
            <a:avLst/>
          </a:prstGeom>
          <a:noFill/>
          <a:ln>
            <a:noFill/>
          </a:ln>
        </p:spPr>
      </p:pic>
      <p:pic>
        <p:nvPicPr>
          <p:cNvPr id="137" name="Google Shape;137;g3202acf798b_1_10"/>
          <p:cNvPicPr preferRelativeResize="0"/>
          <p:nvPr/>
        </p:nvPicPr>
        <p:blipFill rotWithShape="1">
          <a:blip r:embed="rId5">
            <a:alphaModFix/>
          </a:blip>
          <a:srcRect b="41870" l="3268" r="4650" t="41869"/>
          <a:stretch/>
        </p:blipFill>
        <p:spPr>
          <a:xfrm>
            <a:off x="-41637" y="4253450"/>
            <a:ext cx="9227275" cy="916450"/>
          </a:xfrm>
          <a:prstGeom prst="rect">
            <a:avLst/>
          </a:prstGeom>
          <a:noFill/>
          <a:ln>
            <a:noFill/>
          </a:ln>
        </p:spPr>
      </p:pic>
      <p:pic>
        <p:nvPicPr>
          <p:cNvPr id="138" name="Google Shape;138;g3202acf798b_1_10"/>
          <p:cNvPicPr preferRelativeResize="0"/>
          <p:nvPr/>
        </p:nvPicPr>
        <p:blipFill rotWithShape="1">
          <a:blip r:embed="rId5">
            <a:alphaModFix/>
          </a:blip>
          <a:srcRect b="41870" l="3268" r="4650" t="41869"/>
          <a:stretch/>
        </p:blipFill>
        <p:spPr>
          <a:xfrm rot="10800000">
            <a:off x="3684077" y="0"/>
            <a:ext cx="5536123" cy="549850"/>
          </a:xfrm>
          <a:prstGeom prst="rect">
            <a:avLst/>
          </a:prstGeom>
          <a:noFill/>
          <a:ln>
            <a:noFill/>
          </a:ln>
        </p:spPr>
      </p:pic>
      <p:sp>
        <p:nvSpPr>
          <p:cNvPr id="139" name="Google Shape;139;g3202acf798b_1_10"/>
          <p:cNvSpPr txBox="1"/>
          <p:nvPr>
            <p:ph idx="4294967295" type="title"/>
          </p:nvPr>
        </p:nvSpPr>
        <p:spPr>
          <a:xfrm>
            <a:off x="311700" y="69071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pt-BR" sz="2160"/>
              <a:t>Projeto </a:t>
            </a:r>
            <a:r>
              <a:rPr b="1" lang="pt-BR" sz="2160"/>
              <a:t>SysEleições</a:t>
            </a:r>
            <a:endParaRPr b="1" sz="1890">
              <a:solidFill>
                <a:srgbClr val="FF0000"/>
              </a:solidFill>
            </a:endParaRPr>
          </a:p>
        </p:txBody>
      </p:sp>
      <p:pic>
        <p:nvPicPr>
          <p:cNvPr id="140" name="Google Shape;140;g3202acf798b_1_10"/>
          <p:cNvPicPr preferRelativeResize="0"/>
          <p:nvPr/>
        </p:nvPicPr>
        <p:blipFill>
          <a:blip r:embed="rId6">
            <a:alphaModFix/>
          </a:blip>
          <a:stretch>
            <a:fillRect/>
          </a:stretch>
        </p:blipFill>
        <p:spPr>
          <a:xfrm>
            <a:off x="1529600" y="1263425"/>
            <a:ext cx="6084800" cy="327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